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59" r:id="rId5"/>
    <p:sldId id="266" r:id="rId6"/>
    <p:sldId id="273" r:id="rId7"/>
    <p:sldId id="269" r:id="rId8"/>
    <p:sldId id="275" r:id="rId9"/>
    <p:sldId id="270" r:id="rId10"/>
    <p:sldId id="276" r:id="rId11"/>
    <p:sldId id="271" r:id="rId12"/>
    <p:sldId id="278" r:id="rId13"/>
    <p:sldId id="272" r:id="rId14"/>
    <p:sldId id="264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orient="horz" pos="2935">
          <p15:clr>
            <a:srgbClr val="A4A3A4"/>
          </p15:clr>
        </p15:guide>
        <p15:guide id="4" orient="horz" pos="3094">
          <p15:clr>
            <a:srgbClr val="A4A3A4"/>
          </p15:clr>
        </p15:guide>
        <p15:guide id="5" pos="2880">
          <p15:clr>
            <a:srgbClr val="A4A3A4"/>
          </p15:clr>
        </p15:guide>
        <p15:guide id="6" pos="612">
          <p15:clr>
            <a:srgbClr val="A4A3A4"/>
          </p15:clr>
        </p15:guide>
        <p15:guide id="7" pos="5511">
          <p15:clr>
            <a:srgbClr val="A4A3A4"/>
          </p15:clr>
        </p15:guide>
        <p15:guide id="8" pos="34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7" autoAdjust="0"/>
    <p:restoredTop sz="98083" autoAdjust="0"/>
  </p:normalViewPr>
  <p:slideViewPr>
    <p:cSldViewPr showGuides="1">
      <p:cViewPr>
        <p:scale>
          <a:sx n="106" d="100"/>
          <a:sy n="106" d="100"/>
        </p:scale>
        <p:origin x="-2226" y="-852"/>
      </p:cViewPr>
      <p:guideLst>
        <p:guide orient="horz" pos="1620"/>
        <p:guide orient="horz" pos="599"/>
        <p:guide orient="horz" pos="2935"/>
        <p:guide orient="horz" pos="3094"/>
        <p:guide pos="2880"/>
        <p:guide pos="612"/>
        <p:guide pos="5511"/>
        <p:guide pos="34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E0F92-5FFD-4FCC-B7AF-01041BBFC5C0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9770-3410-4DC1-9C37-92CFB500C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92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catparis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catparis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3615866"/>
            <a:ext cx="4536504" cy="828092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528" y="2177841"/>
            <a:ext cx="4536504" cy="122413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5184067" y="2363963"/>
            <a:ext cx="3564645" cy="2303587"/>
          </a:xfrm>
          <a:prstGeom prst="round1Rect">
            <a:avLst>
              <a:gd name="adj" fmla="val 6960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287524" y="4840002"/>
            <a:ext cx="190821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405720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2175706"/>
            <a:ext cx="7057033" cy="473238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9712" y="2859782"/>
            <a:ext cx="6769001" cy="1800199"/>
          </a:xfrm>
        </p:spPr>
        <p:txBody>
          <a:bodyPr/>
          <a:lstStyle>
            <a:lvl1pPr marL="144000" indent="-144000">
              <a:spcBef>
                <a:spcPts val="6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09/05/2017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La Médiation au Liban par Karim Noueihed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30736" y="2681896"/>
            <a:ext cx="108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1547267" y="2868079"/>
            <a:ext cx="432445" cy="1799473"/>
          </a:xfrm>
        </p:spPr>
        <p:txBody>
          <a:bodyPr>
            <a:normAutofit/>
          </a:bodyPr>
          <a:lstStyle>
            <a:lvl1pPr algn="r">
              <a:lnSpc>
                <a:spcPct val="110000"/>
              </a:lnSpc>
              <a:spcBef>
                <a:spcPts val="600"/>
              </a:spcBef>
              <a:defRPr sz="1400" b="1"/>
            </a:lvl1pPr>
          </a:lstStyle>
          <a:p>
            <a:pPr lvl="0"/>
            <a:r>
              <a:rPr lang="fr-F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5475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1980" y="2613916"/>
            <a:ext cx="4356732" cy="1754982"/>
          </a:xfrm>
        </p:spPr>
        <p:txBody>
          <a:bodyPr anchor="t">
            <a:normAutofit/>
          </a:bodyPr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391980" y="1635646"/>
            <a:ext cx="4356732" cy="68407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6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0" y="1727182"/>
            <a:ext cx="4139952" cy="2772308"/>
          </a:xfrm>
          <a:prstGeom prst="round1Rect">
            <a:avLst>
              <a:gd name="adj" fmla="val 6848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450660" y="2391730"/>
            <a:ext cx="93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16008" y="4834626"/>
            <a:ext cx="43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algn="ctr">
              <a:defRPr lang="fr-FR" sz="5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09/05/2017</a:t>
            </a:r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460472" y="4834626"/>
            <a:ext cx="360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fr-FR" sz="500" dirty="0">
                <a:solidFill>
                  <a:schemeClr val="bg1"/>
                </a:solidFill>
                <a:sym typeface="Symbol"/>
              </a:rPr>
              <a:t></a:t>
            </a:r>
            <a:r>
              <a:rPr lang="fr-FR" sz="500" dirty="0">
                <a:solidFill>
                  <a:schemeClr val="bg1"/>
                </a:solidFill>
              </a:rPr>
              <a:t>  </a:t>
            </a:r>
            <a:r>
              <a:rPr lang="fr-FR" sz="500" b="1" dirty="0">
                <a:solidFill>
                  <a:schemeClr val="bg1"/>
                </a:solidFill>
              </a:rPr>
              <a:t>PAGE </a:t>
            </a:r>
            <a:fld id="{7B41562F-EC7A-4AE4-BA35-A2227770BFFD}" type="slidenum">
              <a:rPr lang="fr-FR" sz="500" b="1" smtClean="0">
                <a:solidFill>
                  <a:schemeClr val="bg1"/>
                </a:solidFill>
              </a:rPr>
              <a:pPr algn="l"/>
              <a:t>‹N°›</a:t>
            </a:fld>
            <a:endParaRPr lang="fr-FR" sz="5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7948138" y="4834626"/>
            <a:ext cx="7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fr-FR" sz="500" dirty="0">
                <a:solidFill>
                  <a:schemeClr val="bg1"/>
                </a:solidFill>
                <a:sym typeface="Symbol"/>
              </a:rPr>
              <a:t></a:t>
            </a:r>
            <a:endParaRPr lang="fr-FR" sz="500" b="1" dirty="0">
              <a:solidFill>
                <a:schemeClr val="bg1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3"/>
          </p:nvPr>
        </p:nvSpPr>
        <p:spPr>
          <a:xfrm>
            <a:off x="4619294" y="4821812"/>
            <a:ext cx="3312368" cy="769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/>
              <a:t>La Médiation au Liban par Karim Noueihed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6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09/05/2017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La Médiation au Liban par Karim Noueihed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81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6096" y="950914"/>
            <a:ext cx="3312616" cy="37084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  <a:lvl2pPr>
              <a:lnSpc>
                <a:spcPct val="13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30000"/>
              </a:lnSpc>
              <a:spcBef>
                <a:spcPts val="900"/>
              </a:spcBef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09/05/2017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La Médiation au Liban par Karim Noueihed</a:t>
            </a:r>
            <a:endParaRPr lang="fr-FR" dirty="0"/>
          </a:p>
        </p:txBody>
      </p:sp>
      <p:sp>
        <p:nvSpPr>
          <p:cNvPr id="6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0" y="950913"/>
            <a:ext cx="5184068" cy="3060997"/>
          </a:xfrm>
          <a:prstGeom prst="round1Rect">
            <a:avLst>
              <a:gd name="adj" fmla="val 7175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024000" y="4083918"/>
            <a:ext cx="2160687" cy="575395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buFontTx/>
              <a:buNone/>
              <a:defRPr sz="800" b="1" cap="none">
                <a:solidFill>
                  <a:schemeClr val="tx1"/>
                </a:solidFill>
              </a:defRPr>
            </a:lvl1pPr>
            <a:lvl2pPr algn="r">
              <a:lnSpc>
                <a:spcPct val="90000"/>
              </a:lnSpc>
              <a:spcBef>
                <a:spcPts val="400"/>
              </a:spcBef>
              <a:buFontTx/>
              <a:buNone/>
              <a:defRPr sz="600" b="1" cap="all" baseline="0">
                <a:solidFill>
                  <a:schemeClr val="tx2"/>
                </a:solidFill>
              </a:defRPr>
            </a:lvl2pPr>
            <a:lvl3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271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5599" y="950914"/>
            <a:ext cx="3313113" cy="37084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  <a:lvl2pPr>
              <a:lnSpc>
                <a:spcPct val="13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30000"/>
              </a:lnSpc>
              <a:spcBef>
                <a:spcPts val="900"/>
              </a:spcBef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09/05/2017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La Médiation au Liban par Karim Noueihed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023381" y="4083918"/>
            <a:ext cx="2160687" cy="575395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buFontTx/>
              <a:buNone/>
              <a:defRPr sz="800" b="1" cap="none">
                <a:solidFill>
                  <a:schemeClr val="tx1"/>
                </a:solidFill>
              </a:defRPr>
            </a:lvl1pPr>
            <a:lvl2pPr algn="r">
              <a:lnSpc>
                <a:spcPct val="90000"/>
              </a:lnSpc>
              <a:spcBef>
                <a:spcPts val="400"/>
              </a:spcBef>
              <a:buFontTx/>
              <a:buNone/>
              <a:defRPr sz="600" cap="all" baseline="0">
                <a:solidFill>
                  <a:schemeClr val="tx2"/>
                </a:solidFill>
              </a:defRPr>
            </a:lvl2pPr>
            <a:lvl3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Arrondir un rectangle à un seul coin 4"/>
          <p:cNvSpPr/>
          <p:nvPr userDrawn="1"/>
        </p:nvSpPr>
        <p:spPr>
          <a:xfrm>
            <a:off x="0" y="950913"/>
            <a:ext cx="5184068" cy="3060997"/>
          </a:xfrm>
          <a:prstGeom prst="round1Rect">
            <a:avLst>
              <a:gd name="adj" fmla="val 8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94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09/05/2017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La Médiation au Liban par Karim Noueihed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763713" y="3629241"/>
            <a:ext cx="2808287" cy="863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/>
            </a:lvl3pPr>
            <a:lvl4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600" cap="all" baseline="0"/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 b="1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Rectangle 1">
            <a:hlinkClick r:id="rId3"/>
          </p:cNvPr>
          <p:cNvSpPr/>
          <p:nvPr userDrawn="1"/>
        </p:nvSpPr>
        <p:spPr>
          <a:xfrm>
            <a:off x="287524" y="4840002"/>
            <a:ext cx="190821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409567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09/05/2017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La Médiation au Liban par Karim Noueihed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7BBE2-6B9B-487F-9ED0-3E7E9718AE6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761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79487" y="107002"/>
            <a:ext cx="7769223" cy="54006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9487" y="950913"/>
            <a:ext cx="7769225" cy="3709068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16008" y="4821812"/>
            <a:ext cx="43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algn="ctr">
              <a:defRPr lang="fr-FR" sz="5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09/05/2017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19294" y="4821812"/>
            <a:ext cx="3312368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>
              <a:defRPr lang="fr-FR" sz="500">
                <a:solidFill>
                  <a:schemeClr val="tx2"/>
                </a:solidFill>
              </a:defRPr>
            </a:lvl1pPr>
          </a:lstStyle>
          <a:p>
            <a:pPr algn="r"/>
            <a:r>
              <a:rPr lang="fr-FR"/>
              <a:t>La Médiation au Liban par Karim Noueihed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460472" y="4821812"/>
            <a:ext cx="360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fr-FR" sz="500" dirty="0">
                <a:solidFill>
                  <a:schemeClr val="tx2"/>
                </a:solidFill>
                <a:sym typeface="Symbol"/>
              </a:rPr>
              <a:t></a:t>
            </a:r>
            <a:r>
              <a:rPr lang="fr-FR" sz="500" dirty="0">
                <a:solidFill>
                  <a:schemeClr val="tx2"/>
                </a:solidFill>
              </a:rPr>
              <a:t>  </a:t>
            </a:r>
            <a:r>
              <a:rPr lang="fr-FR" sz="500" b="1" dirty="0">
                <a:solidFill>
                  <a:schemeClr val="tx2"/>
                </a:solidFill>
              </a:rPr>
              <a:t>PAGE </a:t>
            </a:r>
            <a:fld id="{7B41562F-EC7A-4AE4-BA35-A2227770BFFD}" type="slidenum">
              <a:rPr lang="fr-FR" sz="500" b="1" smtClean="0">
                <a:solidFill>
                  <a:schemeClr val="tx2"/>
                </a:solidFill>
              </a:rPr>
              <a:pPr algn="l"/>
              <a:t>‹N°›</a:t>
            </a:fld>
            <a:endParaRPr lang="fr-FR" sz="500" b="1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48138" y="4821812"/>
            <a:ext cx="7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fr-FR" sz="500" dirty="0">
                <a:solidFill>
                  <a:schemeClr val="tx2"/>
                </a:solidFill>
                <a:sym typeface="Symbol"/>
              </a:rPr>
              <a:t></a:t>
            </a:r>
            <a:endParaRPr lang="fr-FR" sz="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0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800"/>
        </a:spcBef>
        <a:buFontTx/>
        <a:buNone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000" b="1" kern="1200" cap="all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" indent="-144000" algn="l" defTabSz="914400" rtl="0" eaLnBrk="1" latinLnBrk="0" hangingPunct="1">
        <a:lnSpc>
          <a:spcPct val="110000"/>
        </a:lnSpc>
        <a:spcBef>
          <a:spcPts val="300"/>
        </a:spcBef>
        <a:buClr>
          <a:schemeClr val="tx2"/>
        </a:buClr>
        <a:buSzPct val="90000"/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686"/>
            <a:ext cx="91440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 </a:t>
            </a:r>
            <a:r>
              <a:rPr lang="fr-FR" dirty="0"/>
              <a:t>rôle primordial de la médiation dans la convention de 1999</a:t>
            </a:r>
            <a:br>
              <a:rPr lang="fr-FR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b="16526"/>
          <a:stretch>
            <a:fillRect/>
          </a:stretch>
        </p:blipFill>
        <p:spPr>
          <a:xfrm>
            <a:off x="0" y="1727182"/>
            <a:ext cx="4139952" cy="277230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09/05/2017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fr-FR"/>
              <a:t>La Médiation au Liban par Karim Noueihed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37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La Médiation au Liban par Karim Noueihed</a:t>
            </a:r>
            <a:endParaRPr lang="en-US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971600" y="339502"/>
            <a:ext cx="7769225" cy="273987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Le </a:t>
            </a:r>
            <a:r>
              <a:rPr lang="fr-FR" sz="1400" dirty="0"/>
              <a:t>rôle primordial de la médiation dans la convention de 1999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275606"/>
            <a:ext cx="8280920" cy="336553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lvl="1" algn="ctr">
              <a:lnSpc>
                <a:spcPct val="110000"/>
              </a:lnSpc>
              <a:spcBef>
                <a:spcPts val="1200"/>
              </a:spcBef>
            </a:pPr>
            <a:r>
              <a:rPr lang="en-US" b="1" i="1" u="sng" cap="all" dirty="0" err="1"/>
              <a:t>L’Esprit</a:t>
            </a:r>
            <a:r>
              <a:rPr lang="en-US" b="1" i="1" u="sng" cap="all" dirty="0"/>
              <a:t> de la mediation au fond de la convention</a:t>
            </a:r>
          </a:p>
          <a:p>
            <a:pPr marL="0" lvl="1" algn="ctr">
              <a:lnSpc>
                <a:spcPct val="110000"/>
              </a:lnSpc>
              <a:spcBef>
                <a:spcPts val="1200"/>
              </a:spcBef>
            </a:pPr>
            <a:endParaRPr lang="en-US" sz="1100" b="1" cap="all" dirty="0"/>
          </a:p>
          <a:p>
            <a:pPr marL="171450" lvl="1" indent="-17145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1100" b="1" cap="all" dirty="0"/>
              <a:t>Introduction: recherche </a:t>
            </a:r>
            <a:r>
              <a:rPr lang="en-US" sz="1100" b="1" cap="all" dirty="0" err="1"/>
              <a:t>d’une</a:t>
            </a:r>
            <a:r>
              <a:rPr lang="en-US" sz="1100" b="1" cap="all" dirty="0"/>
              <a:t> solution equitable et </a:t>
            </a:r>
            <a:r>
              <a:rPr lang="en-US" sz="1100" b="1" cap="all" dirty="0" err="1"/>
              <a:t>humaine</a:t>
            </a:r>
            <a:r>
              <a:rPr lang="en-US" sz="1100" b="1" cap="all" dirty="0"/>
              <a:t>.</a:t>
            </a:r>
          </a:p>
          <a:p>
            <a:pPr marL="171450" lvl="1" indent="-17145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1100" b="1" cap="all" dirty="0"/>
              <a:t>Introduction: </a:t>
            </a:r>
            <a:r>
              <a:rPr lang="en-US" sz="1100" b="1" cap="all" dirty="0" err="1"/>
              <a:t>sauvegarder</a:t>
            </a:r>
            <a:r>
              <a:rPr lang="en-US" sz="1100" b="1" cap="all" dirty="0"/>
              <a:t> les </a:t>
            </a:r>
            <a:r>
              <a:rPr lang="en-US" sz="1100" b="1" cap="all" dirty="0" err="1"/>
              <a:t>intérets</a:t>
            </a:r>
            <a:r>
              <a:rPr lang="en-US" sz="1100" b="1" cap="all" dirty="0"/>
              <a:t> des enfants </a:t>
            </a:r>
            <a:r>
              <a:rPr lang="en-US" sz="1100" b="1" cap="all" dirty="0" err="1"/>
              <a:t>mineurs</a:t>
            </a:r>
            <a:r>
              <a:rPr lang="en-US" sz="1100" b="1" cap="all" dirty="0"/>
              <a:t>.</a:t>
            </a:r>
          </a:p>
          <a:p>
            <a:pPr marL="171450" lvl="1" indent="-17145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1100" b="1" cap="all" dirty="0"/>
              <a:t>Article 3: La commission </a:t>
            </a:r>
            <a:r>
              <a:rPr lang="en-US" sz="1100" b="1" cap="all" dirty="0" err="1"/>
              <a:t>facilite</a:t>
            </a:r>
            <a:r>
              <a:rPr lang="en-US" sz="1100" b="1" cap="all" dirty="0"/>
              <a:t> le </a:t>
            </a:r>
            <a:r>
              <a:rPr lang="en-US" sz="1100" b="1" cap="all" dirty="0" err="1"/>
              <a:t>règlement</a:t>
            </a:r>
            <a:r>
              <a:rPr lang="en-US" sz="1100" b="1" cap="all" dirty="0"/>
              <a:t> des </a:t>
            </a:r>
            <a:r>
              <a:rPr lang="en-US" sz="1100" b="1" cap="all" dirty="0" err="1"/>
              <a:t>litiges</a:t>
            </a:r>
            <a:r>
              <a:rPr lang="en-US" sz="1100" b="1" cap="all" dirty="0"/>
              <a:t>.</a:t>
            </a:r>
          </a:p>
          <a:p>
            <a:pPr marL="171450" lvl="1" indent="-17145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1100" b="1" cap="all" dirty="0"/>
              <a:t>Article 3: La commission recherche des solutions </a:t>
            </a:r>
            <a:r>
              <a:rPr lang="en-US" sz="1100" b="1" cap="all" dirty="0" err="1"/>
              <a:t>amiables</a:t>
            </a:r>
            <a:r>
              <a:rPr lang="en-US" sz="1100" b="1" cap="all" dirty="0"/>
              <a:t>.</a:t>
            </a:r>
          </a:p>
          <a:p>
            <a:pPr marL="171450" lvl="1" indent="-17145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1100" b="1" cap="all" dirty="0"/>
              <a:t>Article 4: </a:t>
            </a:r>
            <a:r>
              <a:rPr lang="en-US" sz="1100" b="1" cap="all" dirty="0" err="1"/>
              <a:t>Recours</a:t>
            </a:r>
            <a:r>
              <a:rPr lang="en-US" sz="1100" b="1" cap="all" dirty="0"/>
              <a:t> a la Conciliation entre les parties.</a:t>
            </a:r>
          </a:p>
          <a:p>
            <a:pPr marL="171450" lvl="1" indent="-17145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1100" b="1" cap="all" dirty="0"/>
              <a:t>Article 7: la commission se </a:t>
            </a:r>
            <a:r>
              <a:rPr lang="en-US" sz="1100" b="1" cap="all" dirty="0" err="1"/>
              <a:t>réunit</a:t>
            </a:r>
            <a:r>
              <a:rPr lang="en-US" sz="1100" b="1" cap="all" dirty="0"/>
              <a:t> a la </a:t>
            </a:r>
            <a:r>
              <a:rPr lang="en-US" sz="1100" b="1" cap="all" dirty="0" err="1"/>
              <a:t>demande</a:t>
            </a:r>
            <a:r>
              <a:rPr lang="en-US" sz="1100" b="1" cap="all" dirty="0"/>
              <a:t> de </a:t>
            </a:r>
            <a:r>
              <a:rPr lang="en-US" sz="1100" b="1" cap="all" dirty="0" err="1"/>
              <a:t>l’une</a:t>
            </a:r>
            <a:r>
              <a:rPr lang="en-US" sz="1100" b="1" cap="all" dirty="0"/>
              <a:t> </a:t>
            </a:r>
            <a:r>
              <a:rPr lang="en-US" sz="1100" b="1" cap="all" dirty="0" err="1"/>
              <a:t>ou</a:t>
            </a:r>
            <a:r>
              <a:rPr lang="en-US" sz="1100" b="1" cap="all" dirty="0"/>
              <a:t> </a:t>
            </a:r>
            <a:r>
              <a:rPr lang="en-US" sz="1100" b="1" cap="all" dirty="0" err="1"/>
              <a:t>l’autre</a:t>
            </a:r>
            <a:r>
              <a:rPr lang="en-US" sz="1100" b="1" cap="all" dirty="0"/>
              <a:t> </a:t>
            </a:r>
            <a:r>
              <a:rPr lang="en-US" sz="1100" b="1" cap="all" dirty="0" err="1"/>
              <a:t>partie</a:t>
            </a:r>
            <a:r>
              <a:rPr lang="en-US" sz="1100" b="1" cap="all" dirty="0"/>
              <a:t> </a:t>
            </a:r>
            <a:r>
              <a:rPr lang="en-US" sz="1100" b="1" cap="all" dirty="0" err="1"/>
              <a:t>chaque</a:t>
            </a:r>
            <a:r>
              <a:rPr lang="en-US" sz="1100" b="1" cap="all" dirty="0"/>
              <a:t> </a:t>
            </a:r>
            <a:r>
              <a:rPr lang="en-US" sz="1100" b="1" cap="all" dirty="0" err="1"/>
              <a:t>fois</a:t>
            </a:r>
            <a:r>
              <a:rPr lang="en-US" sz="1100" b="1" cap="all" dirty="0"/>
              <a:t> que necessaire.</a:t>
            </a:r>
          </a:p>
          <a:p>
            <a:pPr marL="171450" lvl="1" indent="-17145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endParaRPr lang="en-US" sz="1100" b="1" cap="all" dirty="0"/>
          </a:p>
          <a:p>
            <a:pPr marL="171450" indent="-171450">
              <a:buFontTx/>
              <a:buChar char="-"/>
            </a:pPr>
            <a:endParaRPr lang="en-US" sz="1000" dirty="0" err="1"/>
          </a:p>
        </p:txBody>
      </p:sp>
    </p:spTree>
    <p:extLst>
      <p:ext uri="{BB962C8B-B14F-4D97-AF65-F5344CB8AC3E}">
        <p14:creationId xmlns:p14="http://schemas.microsoft.com/office/powerpoint/2010/main" val="31008611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" b="188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09/05/2017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fr-FR"/>
              <a:t>La Médiation au Liban par Karim Noueihed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95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 dirty="0"/>
              <a:t>La Médiation au Liban par Karim Noueihed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96702"/>
            <a:ext cx="1440160" cy="2308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sz="1500" b="1" cap="all" dirty="0"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780080"/>
            <a:ext cx="8451726" cy="393800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171450" lvl="1" indent="-17145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1300" b="1" cap="all" dirty="0"/>
              <a:t>Les </a:t>
            </a:r>
            <a:r>
              <a:rPr lang="en-US" sz="1300" b="1" cap="all" dirty="0" err="1"/>
              <a:t>avocats</a:t>
            </a:r>
            <a:r>
              <a:rPr lang="en-US" sz="1300" b="1" cap="all" dirty="0"/>
              <a:t> </a:t>
            </a:r>
            <a:r>
              <a:rPr lang="en-US" sz="1300" b="1" cap="all" dirty="0" err="1" smtClean="0"/>
              <a:t>francais</a:t>
            </a:r>
            <a:r>
              <a:rPr lang="en-US" sz="1300" b="1" cap="all" dirty="0" smtClean="0"/>
              <a:t> </a:t>
            </a:r>
            <a:r>
              <a:rPr lang="en-US" sz="1300" b="1" cap="all" dirty="0"/>
              <a:t>et </a:t>
            </a:r>
            <a:r>
              <a:rPr lang="en-US" sz="1300" b="1" cap="all" dirty="0" err="1"/>
              <a:t>libanais</a:t>
            </a:r>
            <a:r>
              <a:rPr lang="en-US" sz="1300" b="1" cap="all" dirty="0"/>
              <a:t> </a:t>
            </a:r>
            <a:r>
              <a:rPr lang="en-US" sz="1300" b="1" cap="all" dirty="0" err="1"/>
              <a:t>sont</a:t>
            </a:r>
            <a:r>
              <a:rPr lang="en-US" sz="1300" b="1" cap="all" dirty="0"/>
              <a:t> la </a:t>
            </a:r>
            <a:r>
              <a:rPr lang="en-US" sz="1300" b="1" cap="all" dirty="0" err="1"/>
              <a:t>pierre</a:t>
            </a:r>
            <a:r>
              <a:rPr lang="en-US" sz="1300" b="1" cap="all" dirty="0"/>
              <a:t> </a:t>
            </a:r>
            <a:r>
              <a:rPr lang="en-US" sz="1300" b="1" cap="all" dirty="0" err="1"/>
              <a:t>d’angle</a:t>
            </a:r>
            <a:r>
              <a:rPr lang="en-US" sz="1300" b="1" cap="all" dirty="0"/>
              <a:t> pour </a:t>
            </a:r>
            <a:r>
              <a:rPr lang="en-US" sz="1300" b="1" cap="all" dirty="0" err="1"/>
              <a:t>l’execution</a:t>
            </a:r>
            <a:r>
              <a:rPr lang="en-US" sz="1300" b="1" cap="all" dirty="0"/>
              <a:t> de la convention </a:t>
            </a:r>
            <a:r>
              <a:rPr lang="en-US" sz="1300" b="1" cap="all" dirty="0" err="1"/>
              <a:t>franco-libanaise</a:t>
            </a:r>
            <a:r>
              <a:rPr lang="en-US" sz="1300" b="1" cap="all" dirty="0"/>
              <a:t> de 1999</a:t>
            </a:r>
            <a:r>
              <a:rPr lang="en-US" sz="1300" b="1" cap="all" dirty="0" smtClean="0"/>
              <a:t>.</a:t>
            </a:r>
          </a:p>
          <a:p>
            <a:pPr marL="171450" lvl="1" indent="-17145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1300" b="1" cap="all" dirty="0" err="1"/>
              <a:t>Plusieurs</a:t>
            </a:r>
            <a:r>
              <a:rPr lang="en-US" sz="1300" b="1" cap="all" dirty="0"/>
              <a:t> </a:t>
            </a:r>
            <a:r>
              <a:rPr lang="en-US" sz="1300" b="1" cap="all" dirty="0" err="1"/>
              <a:t>collegues</a:t>
            </a:r>
            <a:r>
              <a:rPr lang="en-US" sz="1300" b="1" cap="all" dirty="0"/>
              <a:t>, </a:t>
            </a:r>
            <a:r>
              <a:rPr lang="en-US" sz="1300" b="1" cap="all" dirty="0" err="1"/>
              <a:t>avocats</a:t>
            </a:r>
            <a:r>
              <a:rPr lang="en-US" sz="1300" b="1" cap="all" dirty="0"/>
              <a:t> et </a:t>
            </a:r>
            <a:r>
              <a:rPr lang="en-US" sz="1300" b="1" cap="all" dirty="0" err="1"/>
              <a:t>mediateurs</a:t>
            </a:r>
            <a:r>
              <a:rPr lang="en-US" sz="1300" b="1" cap="all" dirty="0"/>
              <a:t> </a:t>
            </a:r>
            <a:r>
              <a:rPr lang="en-US" sz="1300" b="1" cap="all" dirty="0" err="1"/>
              <a:t>ont</a:t>
            </a:r>
            <a:r>
              <a:rPr lang="en-US" sz="1300" b="1" cap="all" dirty="0"/>
              <a:t> appliqués la convention </a:t>
            </a:r>
            <a:r>
              <a:rPr lang="en-US" sz="1300" b="1" cap="all" dirty="0" err="1"/>
              <a:t>franco-libanaise</a:t>
            </a:r>
            <a:r>
              <a:rPr lang="en-US" sz="1300" b="1" cap="all" dirty="0"/>
              <a:t> de 1999 avec grand </a:t>
            </a:r>
            <a:r>
              <a:rPr lang="en-US" sz="1300" b="1" cap="all" dirty="0" err="1"/>
              <a:t>succes</a:t>
            </a:r>
            <a:r>
              <a:rPr lang="en-US" sz="1300" b="1" cap="all" dirty="0" smtClean="0"/>
              <a:t>.</a:t>
            </a:r>
          </a:p>
          <a:p>
            <a:pPr marL="171450" lvl="1" indent="-17145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1300" b="1" cap="all" dirty="0" err="1" smtClean="0"/>
              <a:t>Lamac</a:t>
            </a:r>
            <a:r>
              <a:rPr lang="en-US" sz="1300" b="1" cap="all" dirty="0" smtClean="0"/>
              <a:t> a </a:t>
            </a:r>
            <a:r>
              <a:rPr lang="en-US" sz="1300" b="1" cap="all" dirty="0" err="1" smtClean="0"/>
              <a:t>signé</a:t>
            </a:r>
            <a:r>
              <a:rPr lang="en-US" sz="1300" b="1" cap="all" dirty="0" smtClean="0"/>
              <a:t> un </a:t>
            </a:r>
            <a:r>
              <a:rPr lang="en-US" sz="1300" b="1" cap="all" dirty="0" err="1" smtClean="0"/>
              <a:t>partenariat</a:t>
            </a:r>
            <a:r>
              <a:rPr lang="en-US" sz="1300" b="1" cap="all" dirty="0" smtClean="0"/>
              <a:t> avec la federation </a:t>
            </a:r>
            <a:r>
              <a:rPr lang="en-US" sz="1300" b="1" cap="all" dirty="0" err="1" smtClean="0"/>
              <a:t>francaise</a:t>
            </a:r>
            <a:r>
              <a:rPr lang="en-US" sz="1300" b="1" cap="all" dirty="0" smtClean="0"/>
              <a:t> des </a:t>
            </a:r>
            <a:r>
              <a:rPr lang="en-US" sz="1300" b="1" cap="all" dirty="0" err="1" smtClean="0"/>
              <a:t>centres</a:t>
            </a:r>
            <a:r>
              <a:rPr lang="en-US" sz="1300" b="1" cap="all" dirty="0" smtClean="0"/>
              <a:t> de mediation le 1er juin 2016 qui </a:t>
            </a:r>
            <a:r>
              <a:rPr lang="en-US" sz="1300" b="1" cap="all" dirty="0" err="1" smtClean="0"/>
              <a:t>est</a:t>
            </a:r>
            <a:r>
              <a:rPr lang="en-US" sz="1300" b="1" cap="all" dirty="0" smtClean="0"/>
              <a:t> certes </a:t>
            </a:r>
            <a:r>
              <a:rPr lang="en-US" sz="1300" b="1" cap="all" dirty="0" err="1" smtClean="0"/>
              <a:t>une</a:t>
            </a:r>
            <a:r>
              <a:rPr lang="en-US" sz="1300" b="1" cap="all" dirty="0" smtClean="0"/>
              <a:t> </a:t>
            </a:r>
            <a:r>
              <a:rPr lang="en-US" sz="1300" b="1" cap="all" smtClean="0"/>
              <a:t>plateforme</a:t>
            </a:r>
            <a:r>
              <a:rPr lang="en-US" sz="1300" b="1" cap="all" dirty="0" smtClean="0"/>
              <a:t> pour </a:t>
            </a:r>
            <a:r>
              <a:rPr lang="en-US" sz="1300" b="1" cap="all" dirty="0" err="1" smtClean="0"/>
              <a:t>l’execution</a:t>
            </a:r>
            <a:r>
              <a:rPr lang="en-US" sz="1300" b="1" cap="all" dirty="0" smtClean="0"/>
              <a:t> de la convention de 1999.</a:t>
            </a:r>
            <a:endParaRPr lang="en-US" sz="1300" b="1" cap="all" dirty="0"/>
          </a:p>
          <a:p>
            <a:pPr marL="171450" lvl="1" indent="-17145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1300" b="1" cap="all" dirty="0" smtClean="0"/>
              <a:t>La </a:t>
            </a:r>
            <a:r>
              <a:rPr lang="en-US" sz="1300" b="1" cap="all" dirty="0"/>
              <a:t>convention </a:t>
            </a:r>
            <a:r>
              <a:rPr lang="en-US" sz="1300" b="1" cap="all" dirty="0" err="1"/>
              <a:t>franco-Libanaise</a:t>
            </a:r>
            <a:r>
              <a:rPr lang="en-US" sz="1300" b="1" cap="all" dirty="0"/>
              <a:t> de 1999 </a:t>
            </a:r>
            <a:r>
              <a:rPr lang="en-US" sz="1300" b="1" cap="all" dirty="0" err="1"/>
              <a:t>est</a:t>
            </a:r>
            <a:r>
              <a:rPr lang="en-US" sz="1300" b="1" cap="all" dirty="0"/>
              <a:t> un </a:t>
            </a:r>
            <a:r>
              <a:rPr lang="en-US" sz="1300" b="1" cap="all" dirty="0" err="1"/>
              <a:t>modele</a:t>
            </a:r>
            <a:r>
              <a:rPr lang="en-US" sz="1300" b="1" cap="all" dirty="0"/>
              <a:t> a </a:t>
            </a:r>
            <a:r>
              <a:rPr lang="en-US" sz="1300" b="1" cap="all" dirty="0" err="1"/>
              <a:t>suivre</a:t>
            </a:r>
            <a:r>
              <a:rPr lang="en-US" sz="1300" b="1" cap="all" dirty="0"/>
              <a:t> par le liban avec </a:t>
            </a:r>
            <a:r>
              <a:rPr lang="en-US" sz="1300" b="1" cap="all" dirty="0" smtClean="0"/>
              <a:t>beaucoup </a:t>
            </a:r>
            <a:r>
              <a:rPr lang="en-US" sz="1300" b="1" cap="all" dirty="0" err="1"/>
              <a:t>d’autres</a:t>
            </a:r>
            <a:r>
              <a:rPr lang="en-US" sz="1300" b="1" cap="all" dirty="0"/>
              <a:t> pays.</a:t>
            </a:r>
          </a:p>
          <a:p>
            <a:pPr marL="171450" lvl="1" indent="-17145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1300" b="1" cap="all" dirty="0"/>
              <a:t>La convention </a:t>
            </a:r>
            <a:r>
              <a:rPr lang="en-US" sz="1300" b="1" cap="all" dirty="0" err="1"/>
              <a:t>protège</a:t>
            </a:r>
            <a:r>
              <a:rPr lang="en-US" sz="1300" b="1" cap="all" dirty="0"/>
              <a:t> </a:t>
            </a:r>
            <a:r>
              <a:rPr lang="en-US" sz="1300" b="1" cap="all" dirty="0" err="1"/>
              <a:t>l’enfant</a:t>
            </a:r>
            <a:r>
              <a:rPr lang="en-US" sz="1300" b="1" cap="all" dirty="0"/>
              <a:t> </a:t>
            </a:r>
            <a:r>
              <a:rPr lang="en-US" sz="1300" b="1" cap="all" dirty="0" err="1"/>
              <a:t>mineur</a:t>
            </a:r>
            <a:r>
              <a:rPr lang="en-US" sz="1300" b="1" cap="all" dirty="0"/>
              <a:t> et </a:t>
            </a:r>
            <a:r>
              <a:rPr lang="en-US" sz="1300" b="1" cap="all" dirty="0" err="1"/>
              <a:t>sauvegarde</a:t>
            </a:r>
            <a:r>
              <a:rPr lang="en-US" sz="1300" b="1" cap="all" dirty="0"/>
              <a:t> </a:t>
            </a:r>
            <a:r>
              <a:rPr lang="en-US" sz="1300" b="1" cap="all" dirty="0" err="1"/>
              <a:t>sa</a:t>
            </a:r>
            <a:r>
              <a:rPr lang="en-US" sz="1300" b="1" cap="all" dirty="0"/>
              <a:t> </a:t>
            </a:r>
            <a:r>
              <a:rPr lang="en-US" sz="1300" b="1" cap="all" dirty="0" err="1"/>
              <a:t>stabilité</a:t>
            </a:r>
            <a:r>
              <a:rPr lang="en-US" sz="1300" b="1" cap="all" dirty="0"/>
              <a:t> et son </a:t>
            </a:r>
            <a:r>
              <a:rPr lang="en-US" sz="1300" b="1" cap="all" dirty="0" err="1"/>
              <a:t>equilibre</a:t>
            </a:r>
            <a:r>
              <a:rPr lang="en-US" sz="1300" b="1" cap="all" dirty="0"/>
              <a:t>.</a:t>
            </a:r>
          </a:p>
          <a:p>
            <a:pPr marL="171450" lvl="1" indent="-17145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1300" b="1" cap="all" dirty="0" err="1"/>
              <a:t>C’est</a:t>
            </a:r>
            <a:r>
              <a:rPr lang="en-US" sz="1300" b="1" cap="all" dirty="0"/>
              <a:t> </a:t>
            </a:r>
            <a:r>
              <a:rPr lang="en-US" sz="1300" b="1" cap="all" dirty="0" err="1"/>
              <a:t>imperatif</a:t>
            </a:r>
            <a:r>
              <a:rPr lang="en-US" sz="1300" b="1" cap="all" dirty="0"/>
              <a:t> que les </a:t>
            </a:r>
            <a:r>
              <a:rPr lang="en-US" sz="1300" b="1" cap="all" dirty="0" err="1"/>
              <a:t>gouvernements</a:t>
            </a:r>
            <a:r>
              <a:rPr lang="en-US" sz="1300" b="1" cap="all" dirty="0"/>
              <a:t> </a:t>
            </a:r>
            <a:r>
              <a:rPr lang="en-US" sz="1300" b="1" cap="all" dirty="0" err="1"/>
              <a:t>français</a:t>
            </a:r>
            <a:r>
              <a:rPr lang="en-US" sz="1300" b="1" cap="all" dirty="0"/>
              <a:t> et </a:t>
            </a:r>
            <a:r>
              <a:rPr lang="en-US" sz="1300" b="1" cap="all" dirty="0" err="1"/>
              <a:t>libanais</a:t>
            </a:r>
            <a:r>
              <a:rPr lang="en-US" sz="1300" b="1" cap="all" dirty="0"/>
              <a:t> </a:t>
            </a:r>
            <a:r>
              <a:rPr lang="en-US" sz="1300" b="1" cap="all" dirty="0" err="1" smtClean="0"/>
              <a:t>sauvegarde</a:t>
            </a:r>
            <a:r>
              <a:rPr lang="en-US" sz="1300" b="1" cap="all" dirty="0" smtClean="0"/>
              <a:t> et </a:t>
            </a:r>
            <a:r>
              <a:rPr lang="en-US" sz="1300" b="1" cap="all" dirty="0" err="1" smtClean="0"/>
              <a:t>ameliore</a:t>
            </a:r>
            <a:r>
              <a:rPr lang="en-US" sz="1300" b="1" cap="all" dirty="0" smtClean="0"/>
              <a:t> la </a:t>
            </a:r>
            <a:r>
              <a:rPr lang="en-US" sz="1300" b="1" cap="all" dirty="0"/>
              <a:t>convention </a:t>
            </a:r>
            <a:r>
              <a:rPr lang="en-US" sz="1300" b="1" cap="all" dirty="0" err="1"/>
              <a:t>dû</a:t>
            </a:r>
            <a:r>
              <a:rPr lang="en-US" sz="1300" b="1" cap="all" dirty="0"/>
              <a:t> a son importance.</a:t>
            </a:r>
          </a:p>
          <a:p>
            <a:pPr marL="0" lvl="1" algn="ctr">
              <a:lnSpc>
                <a:spcPct val="110000"/>
              </a:lnSpc>
              <a:spcBef>
                <a:spcPts val="1200"/>
              </a:spcBef>
            </a:pPr>
            <a:r>
              <a:rPr lang="en-US" sz="1300" b="1" i="1" cap="all" dirty="0" smtClean="0"/>
              <a:t>Merci </a:t>
            </a:r>
            <a:r>
              <a:rPr lang="en-US" sz="1300" b="1" i="1" cap="all" dirty="0"/>
              <a:t>pour </a:t>
            </a:r>
            <a:r>
              <a:rPr lang="en-US" sz="1300" b="1" i="1" cap="all" dirty="0" err="1"/>
              <a:t>votre</a:t>
            </a:r>
            <a:r>
              <a:rPr lang="en-US" sz="1300" b="1" i="1" cap="all" dirty="0"/>
              <a:t> attention!</a:t>
            </a:r>
          </a:p>
          <a:p>
            <a:endParaRPr lang="en-US" sz="1000" dirty="0" err="1"/>
          </a:p>
        </p:txBody>
      </p:sp>
    </p:spTree>
    <p:extLst>
      <p:ext uri="{BB962C8B-B14F-4D97-AF65-F5344CB8AC3E}">
        <p14:creationId xmlns:p14="http://schemas.microsoft.com/office/powerpoint/2010/main" val="15609589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Karim NOUEIHED</a:t>
            </a:r>
          </a:p>
          <a:p>
            <a:pPr lvl="1"/>
            <a:r>
              <a:rPr lang="fr-FR" dirty="0"/>
              <a:t>Avocat et médiateur</a:t>
            </a:r>
          </a:p>
          <a:p>
            <a:pPr lvl="2"/>
            <a:r>
              <a:rPr lang="fr-FR" dirty="0">
                <a:solidFill>
                  <a:schemeClr val="tx2"/>
                </a:solidFill>
              </a:rPr>
              <a:t>T</a:t>
            </a:r>
            <a:r>
              <a:rPr lang="fr-FR" dirty="0"/>
              <a:t> +961-3-821026</a:t>
            </a:r>
          </a:p>
          <a:p>
            <a:pPr lvl="2"/>
            <a:r>
              <a:rPr lang="fr-FR" dirty="0"/>
              <a:t>IMMEUBLE ASSAF – RUE BAALBECK – HAMRA – BEYROUTH – LIBAN</a:t>
            </a:r>
          </a:p>
          <a:p>
            <a:pPr lvl="4"/>
            <a:r>
              <a:rPr lang="fr-FR" dirty="0"/>
              <a:t>WWW.noueihed.net</a:t>
            </a:r>
          </a:p>
        </p:txBody>
      </p:sp>
    </p:spTree>
    <p:extLst>
      <p:ext uri="{BB962C8B-B14F-4D97-AF65-F5344CB8AC3E}">
        <p14:creationId xmlns:p14="http://schemas.microsoft.com/office/powerpoint/2010/main" val="152063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Médiation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Introduction a la médiation</a:t>
            </a:r>
          </a:p>
          <a:p>
            <a:r>
              <a:rPr lang="fr-FR" dirty="0"/>
              <a:t>La médiation au Liban</a:t>
            </a:r>
          </a:p>
          <a:p>
            <a:r>
              <a:rPr lang="fr-FR" dirty="0"/>
              <a:t>La Convention Franco-Libanaise dans certaines matières familiales du 12 juillet1999</a:t>
            </a:r>
          </a:p>
          <a:p>
            <a:r>
              <a:rPr lang="fr-FR" dirty="0"/>
              <a:t>Le rôle primordial de la médiation dans la convention de 1999</a:t>
            </a:r>
          </a:p>
          <a:p>
            <a:r>
              <a:rPr lang="fr-FR" dirty="0"/>
              <a:t>Conclusion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1547267" y="2860509"/>
            <a:ext cx="432445" cy="1799473"/>
          </a:xfrm>
        </p:spPr>
        <p:txBody>
          <a:bodyPr>
            <a:normAutofit/>
          </a:bodyPr>
          <a:lstStyle/>
          <a:p>
            <a:r>
              <a:rPr lang="fr-FR" dirty="0"/>
              <a:t>01</a:t>
            </a:r>
          </a:p>
          <a:p>
            <a:r>
              <a:rPr lang="fr-FR" dirty="0"/>
              <a:t>02</a:t>
            </a:r>
          </a:p>
          <a:p>
            <a:r>
              <a:rPr lang="fr-FR" dirty="0"/>
              <a:t>03</a:t>
            </a:r>
          </a:p>
          <a:p>
            <a:endParaRPr lang="fr-FR" sz="1000" dirty="0"/>
          </a:p>
          <a:p>
            <a:r>
              <a:rPr lang="fr-FR" dirty="0"/>
              <a:t>04</a:t>
            </a:r>
          </a:p>
          <a:p>
            <a:r>
              <a:rPr lang="fr-FR" dirty="0"/>
              <a:t>05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0" y="4821812"/>
            <a:ext cx="3312368" cy="76944"/>
          </a:xfrm>
        </p:spPr>
        <p:txBody>
          <a:bodyPr/>
          <a:lstStyle/>
          <a:p>
            <a:r>
              <a:rPr lang="fr-FR" dirty="0"/>
              <a:t>La Médiation au Liban par Karim Noueihed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016008" y="4821812"/>
            <a:ext cx="432000" cy="76944"/>
          </a:xfrm>
        </p:spPr>
        <p:txBody>
          <a:bodyPr/>
          <a:lstStyle/>
          <a:p>
            <a:r>
              <a:rPr lang="en-US"/>
              <a:t>09/05/2017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7494"/>
            <a:ext cx="5328592" cy="140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6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a la médiation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r="210"/>
          <a:stretch>
            <a:fillRect/>
          </a:stretch>
        </p:blipFill>
        <p:spPr/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16008" y="4834626"/>
            <a:ext cx="432000" cy="76944"/>
          </a:xfrm>
        </p:spPr>
        <p:txBody>
          <a:bodyPr/>
          <a:lstStyle/>
          <a:p>
            <a:r>
              <a:rPr lang="en-US"/>
              <a:t>09/05/2017</a:t>
            </a:r>
            <a:endParaRPr lang="fr-FR" dirty="0"/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3"/>
          </p:nvPr>
        </p:nvSpPr>
        <p:spPr>
          <a:xfrm>
            <a:off x="4619294" y="4821812"/>
            <a:ext cx="3312368" cy="76944"/>
          </a:xfrm>
        </p:spPr>
        <p:txBody>
          <a:bodyPr/>
          <a:lstStyle/>
          <a:p>
            <a:pPr algn="r"/>
            <a:r>
              <a:rPr lang="fr-FR" dirty="0"/>
              <a:t>La Médiation au Liban par Karim Noueihed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8220"/>
            <a:ext cx="4176464" cy="1100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70569"/>
            <a:ext cx="1080120" cy="4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3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médiation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 indent="-171450">
              <a:buFontTx/>
              <a:buChar char="-"/>
            </a:pPr>
            <a:r>
              <a:rPr lang="fr-FR" dirty="0"/>
              <a:t>Processus volontaire</a:t>
            </a:r>
          </a:p>
          <a:p>
            <a:pPr marL="171450" lvl="1" indent="-171450">
              <a:buFontTx/>
              <a:buChar char="-"/>
            </a:pPr>
            <a:r>
              <a:rPr lang="fr-FR" dirty="0"/>
              <a:t>Confidentielle</a:t>
            </a:r>
          </a:p>
          <a:p>
            <a:pPr marL="171450" lvl="1" indent="-171450">
              <a:buFontTx/>
              <a:buChar char="-"/>
            </a:pPr>
            <a:r>
              <a:rPr lang="fr-FR" dirty="0"/>
              <a:t>Règlement rapide des conflits</a:t>
            </a:r>
          </a:p>
          <a:p>
            <a:pPr marL="171450" lvl="1" indent="-171450">
              <a:buFontTx/>
              <a:buChar char="-"/>
            </a:pPr>
            <a:r>
              <a:rPr lang="fr-FR" dirty="0"/>
              <a:t>Moyen Economique</a:t>
            </a:r>
          </a:p>
          <a:p>
            <a:pPr marL="171450" lvl="1" indent="-171450">
              <a:buFontTx/>
              <a:buChar char="-"/>
            </a:pPr>
            <a:r>
              <a:rPr lang="fr-FR" dirty="0"/>
              <a:t>Reconstruit les liens coupés entre les parties</a:t>
            </a:r>
          </a:p>
          <a:p>
            <a:pPr marL="171450" lvl="1" indent="-171450">
              <a:buFontTx/>
              <a:buChar char="-"/>
            </a:pPr>
            <a:r>
              <a:rPr lang="fr-FR" dirty="0"/>
              <a:t>Fondée sur les intérêts des parties</a:t>
            </a:r>
          </a:p>
          <a:p>
            <a:pPr marL="171450" lvl="1" indent="-171450">
              <a:buFontTx/>
              <a:buChar char="-"/>
            </a:pPr>
            <a:r>
              <a:rPr lang="fr-FR" dirty="0"/>
              <a:t>Participation active des parties</a:t>
            </a:r>
          </a:p>
          <a:p>
            <a:pPr marL="171450" lvl="1" indent="-171450">
              <a:buFontTx/>
              <a:buChar char="-"/>
            </a:pPr>
            <a:r>
              <a:rPr lang="fr-FR" dirty="0"/>
              <a:t>Informelle</a:t>
            </a:r>
          </a:p>
          <a:p>
            <a:pPr marL="171450" lvl="1" indent="-171450">
              <a:buFontTx/>
              <a:buChar char="-"/>
            </a:pPr>
            <a:r>
              <a:rPr lang="fr-FR" dirty="0"/>
              <a:t>Non-coercitive</a:t>
            </a:r>
          </a:p>
          <a:p>
            <a:pPr marL="171450" lvl="1" indent="-171450">
              <a:buFontTx/>
              <a:buChar char="-"/>
            </a:pPr>
            <a:r>
              <a:rPr lang="fr-FR" dirty="0"/>
              <a:t>Solution née des parties</a:t>
            </a:r>
          </a:p>
          <a:p>
            <a:pPr marL="171450" lvl="1" indent="-171450">
              <a:buFontTx/>
              <a:buChar char="-"/>
            </a:pPr>
            <a:r>
              <a:rPr lang="fr-FR" dirty="0"/>
              <a:t>Solution satisfaisante aux parties</a:t>
            </a:r>
          </a:p>
          <a:p>
            <a:pPr marL="171450" lvl="1" indent="-171450">
              <a:buFontTx/>
              <a:buChar char="-"/>
            </a:pPr>
            <a:r>
              <a:rPr lang="fr-FR" dirty="0"/>
              <a:t>Taux de réussite très élevé</a:t>
            </a:r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Médiation au Liban par Karim Noueihed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307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La Médiation au Liban par Karim Noueihed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idx="4294967295"/>
          </p:nvPr>
        </p:nvSpPr>
        <p:spPr>
          <a:xfrm>
            <a:off x="979239" y="106363"/>
            <a:ext cx="7769225" cy="541337"/>
          </a:xfrm>
        </p:spPr>
        <p:txBody>
          <a:bodyPr/>
          <a:lstStyle/>
          <a:p>
            <a:r>
              <a:rPr lang="fr-FR" dirty="0"/>
              <a:t>Le médiateur</a:t>
            </a:r>
          </a:p>
        </p:txBody>
      </p:sp>
      <p:pic>
        <p:nvPicPr>
          <p:cNvPr id="17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0" y="950913"/>
            <a:ext cx="5184068" cy="3060997"/>
          </a:xfrm>
        </p:spPr>
      </p:pic>
      <p:sp>
        <p:nvSpPr>
          <p:cNvPr id="18" name="Espace réservé du contenu 6"/>
          <p:cNvSpPr txBox="1">
            <a:spLocks/>
          </p:cNvSpPr>
          <p:nvPr/>
        </p:nvSpPr>
        <p:spPr>
          <a:xfrm>
            <a:off x="5148064" y="771550"/>
            <a:ext cx="3312616" cy="3708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FontTx/>
              <a:buNone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l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</p:txBody>
      </p:sp>
      <p:sp>
        <p:nvSpPr>
          <p:cNvPr id="19" name="Espace réservé du contenu 6"/>
          <p:cNvSpPr txBox="1">
            <a:spLocks/>
          </p:cNvSpPr>
          <p:nvPr/>
        </p:nvSpPr>
        <p:spPr>
          <a:xfrm>
            <a:off x="5292080" y="1023590"/>
            <a:ext cx="3312616" cy="3708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FontTx/>
              <a:buNone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l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buFontTx/>
              <a:buChar char="-"/>
            </a:pPr>
            <a:endParaRPr lang="fr-FR" sz="1300" dirty="0"/>
          </a:p>
          <a:p>
            <a:pPr marL="171450" lvl="1" indent="-171450">
              <a:buFontTx/>
              <a:buChar char="-"/>
            </a:pPr>
            <a:r>
              <a:rPr lang="fr-FR" sz="1300" dirty="0"/>
              <a:t>Indépendant</a:t>
            </a:r>
          </a:p>
          <a:p>
            <a:pPr marL="171450" lvl="1" indent="-171450">
              <a:buFontTx/>
              <a:buChar char="-"/>
            </a:pPr>
            <a:r>
              <a:rPr lang="fr-FR" sz="1300" dirty="0"/>
              <a:t>Neutre</a:t>
            </a:r>
          </a:p>
          <a:p>
            <a:pPr marL="171450" lvl="1" indent="-171450">
              <a:buFontTx/>
              <a:buChar char="-"/>
            </a:pPr>
            <a:r>
              <a:rPr lang="fr-FR" sz="1300" dirty="0"/>
              <a:t>Impartial</a:t>
            </a:r>
          </a:p>
          <a:p>
            <a:pPr marL="171450" lvl="1" indent="-171450">
              <a:buFontTx/>
              <a:buChar char="-"/>
            </a:pPr>
            <a:r>
              <a:rPr lang="fr-FR" sz="1300" dirty="0"/>
              <a:t>Professionnel</a:t>
            </a:r>
          </a:p>
          <a:p>
            <a:pPr marL="171450" lvl="1" indent="-171450">
              <a:buFontTx/>
              <a:buChar char="-"/>
            </a:pPr>
            <a:r>
              <a:rPr lang="fr-FR" sz="1300" dirty="0"/>
              <a:t>Pédagogue</a:t>
            </a:r>
          </a:p>
          <a:p>
            <a:pPr marL="171450" lvl="1" indent="-171450">
              <a:buFontTx/>
              <a:buChar char="-"/>
            </a:pPr>
            <a:r>
              <a:rPr lang="fr-FR" sz="1300" dirty="0"/>
              <a:t>Positif</a:t>
            </a:r>
          </a:p>
          <a:p>
            <a:pPr marL="171450" lvl="1" indent="-171450">
              <a:buFontTx/>
              <a:buChar char="-"/>
            </a:pPr>
            <a:r>
              <a:rPr lang="fr-FR" sz="1300" dirty="0"/>
              <a:t>Respecte les valeurs</a:t>
            </a:r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lvl="1"/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566"/>
            <a:ext cx="478802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717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Médiation au Liban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16008" y="4834626"/>
            <a:ext cx="432000" cy="76944"/>
          </a:xfrm>
        </p:spPr>
        <p:txBody>
          <a:bodyPr/>
          <a:lstStyle/>
          <a:p>
            <a:r>
              <a:rPr lang="en-US"/>
              <a:t>09/05/2017</a:t>
            </a:r>
            <a:endParaRPr lang="fr-FR" dirty="0"/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3"/>
          </p:nvPr>
        </p:nvSpPr>
        <p:spPr>
          <a:xfrm>
            <a:off x="4619294" y="4821812"/>
            <a:ext cx="3312368" cy="76944"/>
          </a:xfrm>
        </p:spPr>
        <p:txBody>
          <a:bodyPr/>
          <a:lstStyle/>
          <a:p>
            <a:pPr algn="r"/>
            <a:r>
              <a:rPr lang="fr-FR" dirty="0"/>
              <a:t>La Médiation au Liban par Karim Noueihed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8220"/>
            <a:ext cx="4176464" cy="1100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70569"/>
            <a:ext cx="1080120" cy="400818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r="792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6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La Médiation au Liban par Karim Noueihed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idx="4294967295"/>
          </p:nvPr>
        </p:nvSpPr>
        <p:spPr>
          <a:xfrm>
            <a:off x="979239" y="106363"/>
            <a:ext cx="7769225" cy="541337"/>
          </a:xfrm>
        </p:spPr>
        <p:txBody>
          <a:bodyPr/>
          <a:lstStyle/>
          <a:p>
            <a:r>
              <a:rPr lang="fr-FR" dirty="0"/>
              <a:t>La Médiation au Liban</a:t>
            </a:r>
          </a:p>
        </p:txBody>
      </p:sp>
      <p:pic>
        <p:nvPicPr>
          <p:cNvPr id="17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0" y="950913"/>
            <a:ext cx="5184068" cy="3060997"/>
          </a:xfrm>
        </p:spPr>
      </p:pic>
      <p:sp>
        <p:nvSpPr>
          <p:cNvPr id="18" name="Espace réservé du contenu 6"/>
          <p:cNvSpPr txBox="1">
            <a:spLocks/>
          </p:cNvSpPr>
          <p:nvPr/>
        </p:nvSpPr>
        <p:spPr>
          <a:xfrm>
            <a:off x="5148064" y="771550"/>
            <a:ext cx="3312616" cy="3708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FontTx/>
              <a:buNone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l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</p:txBody>
      </p:sp>
      <p:sp>
        <p:nvSpPr>
          <p:cNvPr id="19" name="Espace réservé du contenu 6"/>
          <p:cNvSpPr txBox="1">
            <a:spLocks/>
          </p:cNvSpPr>
          <p:nvPr/>
        </p:nvSpPr>
        <p:spPr>
          <a:xfrm>
            <a:off x="5292080" y="1023590"/>
            <a:ext cx="3312616" cy="3708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FontTx/>
              <a:buNone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l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buFontTx/>
              <a:buChar char="-"/>
            </a:pPr>
            <a:endParaRPr lang="fr-FR" sz="1300" dirty="0"/>
          </a:p>
          <a:p>
            <a:pPr marL="171450" lvl="1" indent="-171450">
              <a:buFontTx/>
              <a:buChar char="-"/>
            </a:pPr>
            <a:r>
              <a:rPr lang="fr-FR" sz="1200" dirty="0"/>
              <a:t>Plusieurs centres de médiation</a:t>
            </a:r>
          </a:p>
          <a:p>
            <a:pPr marL="171450" lvl="1" indent="-171450">
              <a:buFontTx/>
              <a:buChar char="-"/>
            </a:pPr>
            <a:r>
              <a:rPr lang="fr-FR" sz="1200" dirty="0"/>
              <a:t>Soutien des Barreaux de Beyrouth et de tripoli</a:t>
            </a:r>
          </a:p>
          <a:p>
            <a:pPr marL="171450" lvl="1" indent="-171450">
              <a:buFontTx/>
              <a:buChar char="-"/>
            </a:pPr>
            <a:r>
              <a:rPr lang="fr-FR" sz="1200" dirty="0"/>
              <a:t>Taux élevé de médiations familiales</a:t>
            </a:r>
          </a:p>
          <a:p>
            <a:pPr marL="171450" lvl="1" indent="-171450">
              <a:buFontTx/>
              <a:buChar char="-"/>
            </a:pPr>
            <a:r>
              <a:rPr lang="fr-FR" sz="1200" dirty="0"/>
              <a:t>Médiation par les pairs (scolaire)</a:t>
            </a:r>
          </a:p>
          <a:p>
            <a:pPr marL="171450" lvl="1" indent="-171450">
              <a:buFontTx/>
              <a:buChar char="-"/>
            </a:pPr>
            <a:r>
              <a:rPr lang="fr-FR" sz="1200" dirty="0"/>
              <a:t>Projet de loi au parlement</a:t>
            </a:r>
          </a:p>
          <a:p>
            <a:pPr marL="171450" lvl="1" indent="-171450">
              <a:buFontTx/>
              <a:buChar char="-"/>
            </a:pPr>
            <a:endParaRPr lang="fr-FR" sz="1200" dirty="0"/>
          </a:p>
          <a:p>
            <a:pPr lvl="1"/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608"/>
            <a:ext cx="4788024" cy="3384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0" y="3589464"/>
            <a:ext cx="1661305" cy="616488"/>
          </a:xfrm>
          <a:prstGeom prst="rect">
            <a:avLst/>
          </a:prstGeom>
        </p:spPr>
      </p:pic>
      <p:pic>
        <p:nvPicPr>
          <p:cNvPr id="10" name="Picture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152400" y="1103313"/>
            <a:ext cx="3584494" cy="2116509"/>
          </a:xfrm>
        </p:spPr>
      </p:pic>
      <p:pic>
        <p:nvPicPr>
          <p:cNvPr id="11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152400" y="1103313"/>
            <a:ext cx="5184068" cy="306099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" y="971771"/>
            <a:ext cx="1396858" cy="9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720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convention franco-libanaise en certaines matières familiales du 12 juillet 1999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16008" y="4834626"/>
            <a:ext cx="432000" cy="76944"/>
          </a:xfrm>
        </p:spPr>
        <p:txBody>
          <a:bodyPr/>
          <a:lstStyle/>
          <a:p>
            <a:r>
              <a:rPr lang="en-US"/>
              <a:t>09/05/2017</a:t>
            </a:r>
            <a:endParaRPr lang="fr-FR" dirty="0"/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3"/>
          </p:nvPr>
        </p:nvSpPr>
        <p:spPr>
          <a:xfrm>
            <a:off x="4619294" y="4821812"/>
            <a:ext cx="3312368" cy="76944"/>
          </a:xfrm>
        </p:spPr>
        <p:txBody>
          <a:bodyPr/>
          <a:lstStyle/>
          <a:p>
            <a:pPr algn="r"/>
            <a:r>
              <a:rPr lang="fr-FR" dirty="0"/>
              <a:t>La Médiation au Liban par Karim Noueihed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8220"/>
            <a:ext cx="4176464" cy="1100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70569"/>
            <a:ext cx="1080120" cy="400818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" b="6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366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La Médiation au Liban par Karim Noueihed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idx="4294967295"/>
          </p:nvPr>
        </p:nvSpPr>
        <p:spPr>
          <a:xfrm>
            <a:off x="979239" y="339502"/>
            <a:ext cx="7769225" cy="273987"/>
          </a:xfrm>
        </p:spPr>
        <p:txBody>
          <a:bodyPr>
            <a:normAutofit/>
          </a:bodyPr>
          <a:lstStyle/>
          <a:p>
            <a:r>
              <a:rPr lang="fr-FR" sz="1200" dirty="0"/>
              <a:t>La convention franco-libanaise en certaines matières familiales du 12 juillet 1999</a:t>
            </a:r>
          </a:p>
        </p:txBody>
      </p:sp>
      <p:pic>
        <p:nvPicPr>
          <p:cNvPr id="17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0" y="950913"/>
            <a:ext cx="5184068" cy="3060997"/>
          </a:xfrm>
        </p:spPr>
      </p:pic>
      <p:sp>
        <p:nvSpPr>
          <p:cNvPr id="18" name="Espace réservé du contenu 6"/>
          <p:cNvSpPr txBox="1">
            <a:spLocks/>
          </p:cNvSpPr>
          <p:nvPr/>
        </p:nvSpPr>
        <p:spPr>
          <a:xfrm>
            <a:off x="5148064" y="771550"/>
            <a:ext cx="3312616" cy="3708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FontTx/>
              <a:buNone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l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  <a:p>
            <a:pPr marL="171450" lvl="1" indent="-171450">
              <a:buFontTx/>
              <a:buChar char="-"/>
            </a:pPr>
            <a:endParaRPr lang="fr-FR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38043"/>
              </p:ext>
            </p:extLst>
          </p:nvPr>
        </p:nvGraphicFramePr>
        <p:xfrm>
          <a:off x="467544" y="977230"/>
          <a:ext cx="8208916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9">
                  <a:extLst>
                    <a:ext uri="{9D8B030D-6E8A-4147-A177-3AD203B41FA5}">
                      <a16:colId xmlns:a16="http://schemas.microsoft.com/office/drawing/2014/main" xmlns="" val="4177280929"/>
                    </a:ext>
                  </a:extLst>
                </a:gridCol>
                <a:gridCol w="2052229">
                  <a:extLst>
                    <a:ext uri="{9D8B030D-6E8A-4147-A177-3AD203B41FA5}">
                      <a16:colId xmlns:a16="http://schemas.microsoft.com/office/drawing/2014/main" xmlns="" val="3171100950"/>
                    </a:ext>
                  </a:extLst>
                </a:gridCol>
                <a:gridCol w="2052229">
                  <a:extLst>
                    <a:ext uri="{9D8B030D-6E8A-4147-A177-3AD203B41FA5}">
                      <a16:colId xmlns:a16="http://schemas.microsoft.com/office/drawing/2014/main" xmlns="" val="51211370"/>
                    </a:ext>
                  </a:extLst>
                </a:gridCol>
                <a:gridCol w="2052229">
                  <a:extLst>
                    <a:ext uri="{9D8B030D-6E8A-4147-A177-3AD203B41FA5}">
                      <a16:colId xmlns:a16="http://schemas.microsoft.com/office/drawing/2014/main" xmlns="" val="724655332"/>
                    </a:ext>
                  </a:extLst>
                </a:gridCol>
              </a:tblGrid>
              <a:tr h="3538736">
                <a:tc>
                  <a:txBody>
                    <a:bodyPr/>
                    <a:lstStyle/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R D </a:t>
                      </a:r>
                    </a:p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LE GOUVERNEMENT DE LA REPUBLIQUE FRAN</a:t>
                      </a:r>
                      <a:r>
                        <a:rPr lang="ar-SA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AISE ET LE GOUVERNEMENT DE LA REPUBLIQUE LIBANAISE CONCERNANT LA COOPERATION EN CERTAINES MATIERES FAMILIALES </a:t>
                      </a:r>
                    </a:p>
                    <a:p>
                      <a:pPr algn="just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Gouvernement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République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le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Gouvernement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République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libanaise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pPr algn="just"/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Désireux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promouvoir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coopération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entre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 </a:t>
                      </a:r>
                    </a:p>
                    <a:p>
                      <a:pPr algn="just"/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Considérant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dispositions de la Convention des Nations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relative aux droits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l’enfant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signée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New York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1989, et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particulier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dispositions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l’article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selon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lequel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doivent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mesures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nécessaires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lutter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illicites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d’enfants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les non-retours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illicites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enfants et,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cette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conclusion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d’accords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bilatéraux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multilatéraux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égard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 </a:t>
                      </a:r>
                    </a:p>
                    <a:p>
                      <a:pPr algn="just"/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Considérant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dispositions de la Convention de Vienne sur les relations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consulaires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signée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Vienne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1963, et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notamment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dispositions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alinéas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e et h,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vertu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desquels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fonctions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consulaires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consistent entre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prêter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secours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aux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ressortissants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l’Etat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d’envoi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sauvegarder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fixées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règlements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l’Etat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résidence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intérêts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enfants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mineurs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qui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ressortissants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l’Etat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d’envoi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 </a:t>
                      </a:r>
                    </a:p>
                    <a:p>
                      <a:pPr algn="just"/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Reconnaissant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les questions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le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personnel,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particulier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garde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enfants,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peuvent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fréquemment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aspects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douloureux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justifiant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recherche, au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niveau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bilatéral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solution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équitable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humaine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 </a:t>
                      </a:r>
                    </a:p>
                    <a:p>
                      <a:pPr algn="just"/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Soucieux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respect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décisions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tribunaux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chacun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 </a:t>
                      </a:r>
                    </a:p>
                    <a:p>
                      <a:pPr algn="just"/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Désireux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promouvoir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coopération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matières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entre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régler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questions, </a:t>
                      </a:r>
                    </a:p>
                    <a:p>
                      <a:pPr algn="just"/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convenus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qui suit : </a:t>
                      </a:r>
                    </a:p>
                    <a:p>
                      <a:endParaRPr lang="en-US" sz="5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1er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Est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instituée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Commission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mixte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consultative,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formée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chacune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Parties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représentants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ministères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justice, des affaires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étrangères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l’intérieur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Chacune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adjoindre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délégation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d’autres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experts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fonction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spécificité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affaires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présentées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la Commission.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désignera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coordinateur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afin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d’assurer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suivi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Commission et la liaison avec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l’autre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endParaRPr lang="en-US" sz="5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2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Commission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instance de concertation, de coordination et de consultation pour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autorités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compétentes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chacune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Parties. </a:t>
                      </a:r>
                    </a:p>
                    <a:p>
                      <a:endParaRPr lang="en-US" sz="5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3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Commission examine les dossiers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ressortissants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l’autre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relatifs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l’exercice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droits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garde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à la protection des droits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l’enfant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règlement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compris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la recherche de solutions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amiables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4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fins, la Commission :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dispositions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nécessaires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aider à la conciliation entre les Parties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présence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notamment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retour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l’enfant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déplacé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illicitement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l’exercice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droit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parent qui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n’en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pas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garde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Assure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l’information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parents sur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localisation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la situation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matérielle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morale des enfants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ainsi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sur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l’état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procédures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circulation des enfants et des parents entre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territoires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d’assurer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l’exercice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effectif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droit de tout enfant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d’avoir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relations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personnelles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régulières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avec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chacun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parents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séparés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sauf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circonstances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exceptionnelles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directement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danger la santé physique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morale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l’enfant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 </a:t>
                      </a:r>
                    </a:p>
                    <a:p>
                      <a:endParaRPr lang="en-US" sz="5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Entreprend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démarches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nécessaires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l’obtention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visas et, le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échéant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sortie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l’enfant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parent qui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n’en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pas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garde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e)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Veille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promouvoir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coopération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étroite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entre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autorités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compétentes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Parties et la communication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dernières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renseignements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documents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relatifs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aux dossiers qui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soumis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endParaRPr lang="en-US" sz="5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5 </a:t>
                      </a:r>
                    </a:p>
                    <a:p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L’activité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Commission ne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préjudicie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aucune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manière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modes de communication et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d’examen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dossiers entre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Parties non plus que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leur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règlement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autorités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compétentes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endParaRPr lang="en-US" sz="5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6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dossiers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soumis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la Commission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diplomatique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7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Commission se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réunit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l’autre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nécessaire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convenue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d’un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accord. </a:t>
                      </a:r>
                    </a:p>
                    <a:p>
                      <a:endParaRPr lang="en-US" sz="5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8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Commission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entendre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susceptible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l’éclairer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endParaRPr lang="en-US" sz="5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9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Commission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établit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rapport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réunions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consigne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conclusions par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écrit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confidentialité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renseignements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qui portent sur les dossiers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étudiés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10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Parties se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consulteront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résoudre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problèmes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touchant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l’interprétation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l’application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Accord. </a:t>
                      </a:r>
                    </a:p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11 </a:t>
                      </a:r>
                    </a:p>
                    <a:p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Aucune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disposition du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Accord ne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restreindre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affecter les droits et obligations de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qui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découlent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d’autres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conventions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endParaRPr lang="en-US" sz="55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5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12 </a:t>
                      </a:r>
                    </a:p>
                    <a:p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Chacune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Parties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notifiera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l’autre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l’accomplissement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procédures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vigueur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Accord. </a:t>
                      </a:r>
                    </a:p>
                    <a:p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Accord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entrera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vigueur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premier jour du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deuxième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qui suit la date de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dernière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notification. </a:t>
                      </a:r>
                    </a:p>
                    <a:p>
                      <a:pPr algn="ctr"/>
                      <a:endParaRPr lang="en-US" sz="5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13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Accord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s’applique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tout dossier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présenté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l’autre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même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lesquels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repose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antérieurs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l’entrée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vigueur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Accord. </a:t>
                      </a:r>
                    </a:p>
                    <a:p>
                      <a:endParaRPr lang="en-US" sz="5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14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Accord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période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indéterminée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dénoncer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Accord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n’importe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moment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donnant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préavis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écrit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l’autre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dénonciation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six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après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réception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préavis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quoi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représentants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Parties,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dûment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autorisés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leurs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gouvernements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respectifs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signé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Accord.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double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exemplaire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Paris le 12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juillet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1999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langues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arabe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version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faisant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également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endParaRPr lang="en-US" sz="5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le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Gouvernement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République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Elisabeth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Guigou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garde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sceaux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justice </a:t>
                      </a:r>
                    </a:p>
                    <a:p>
                      <a:endParaRPr lang="en-US" sz="5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le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Gouvernement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République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libanaise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 </a:t>
                      </a:r>
                    </a:p>
                    <a:p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Joseph </a:t>
                      </a:r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Chaoul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5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ministre</a:t>
                      </a:r>
                      <a:r>
                        <a:rPr lang="en-US" sz="5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justice </a:t>
                      </a:r>
                    </a:p>
                    <a:p>
                      <a:endParaRPr lang="en-US" sz="5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5122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5886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asque Powerpoint">
  <a:themeElements>
    <a:clrScheme name="Barreau Paris_PPT_Couleurs">
      <a:dk1>
        <a:sysClr val="windowText" lastClr="000000"/>
      </a:dk1>
      <a:lt1>
        <a:sysClr val="window" lastClr="FFFFFF"/>
      </a:lt1>
      <a:dk2>
        <a:srgbClr val="5AB7B2"/>
      </a:dk2>
      <a:lt2>
        <a:srgbClr val="EDEEEF"/>
      </a:lt2>
      <a:accent1>
        <a:srgbClr val="5AB7B2"/>
      </a:accent1>
      <a:accent2>
        <a:srgbClr val="9BCBCB"/>
      </a:accent2>
      <a:accent3>
        <a:srgbClr val="B9D1EA"/>
      </a:accent3>
      <a:accent4>
        <a:srgbClr val="F4CE3C"/>
      </a:accent4>
      <a:accent5>
        <a:srgbClr val="EDEEEF"/>
      </a:accent5>
      <a:accent6>
        <a:srgbClr val="616D78"/>
      </a:accent6>
      <a:hlink>
        <a:srgbClr val="000000"/>
      </a:hlink>
      <a:folHlink>
        <a:srgbClr val="0000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36000" tIns="36000" rIns="36000" bIns="36000" rtlCol="0" anchor="ctr"/>
      <a:lstStyle>
        <a:defPPr algn="ctr">
          <a:defRPr sz="1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0" rIns="36000" bIns="0" rtlCol="0">
        <a:spAutoFit/>
      </a:bodyPr>
      <a:lstStyle>
        <a:defPPr>
          <a:defRPr sz="1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Powerpoint</Template>
  <TotalTime>581</TotalTime>
  <Words>540</Words>
  <Application>Microsoft Office PowerPoint</Application>
  <PresentationFormat>Affichage à l'écran (16:9)</PresentationFormat>
  <Paragraphs>180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Masque Powerpoint</vt:lpstr>
      <vt:lpstr>Présentation PowerPoint</vt:lpstr>
      <vt:lpstr>La Médiation</vt:lpstr>
      <vt:lpstr>Introduction a la médiation</vt:lpstr>
      <vt:lpstr>La médiation</vt:lpstr>
      <vt:lpstr>Le médiateur</vt:lpstr>
      <vt:lpstr>La Médiation au Liban</vt:lpstr>
      <vt:lpstr>La Médiation au Liban</vt:lpstr>
      <vt:lpstr>La convention franco-libanaise en certaines matières familiales du 12 juillet 1999</vt:lpstr>
      <vt:lpstr>La convention franco-libanaise en certaines matières familiales du 12 juillet 1999</vt:lpstr>
      <vt:lpstr>Le rôle primordial de la médiation dans la convention de 1999 </vt:lpstr>
      <vt:lpstr>Présentation PowerPoint</vt:lpstr>
      <vt:lpstr>Conclusion </vt:lpstr>
      <vt:lpstr>Présentation PowerPoint</vt:lpstr>
      <vt:lpstr>Présentation PowerPoint</vt:lpstr>
    </vt:vector>
  </TitlesOfParts>
  <Company>Ordre des Avocats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Lara BALJAK</dc:creator>
  <cp:lastModifiedBy>SDAVID</cp:lastModifiedBy>
  <cp:revision>42</cp:revision>
  <dcterms:created xsi:type="dcterms:W3CDTF">2017-04-27T07:54:15Z</dcterms:created>
  <dcterms:modified xsi:type="dcterms:W3CDTF">2017-05-16T08:58:45Z</dcterms:modified>
</cp:coreProperties>
</file>